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inzel" panose="020B0604020202020204" charset="0"/>
      <p:regular r:id="rId13"/>
      <p:bold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Playfair Displ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a8607a3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a8607a3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7e6e72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7e6e72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a8b8baf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a8b8baf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c76533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c76533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7e6e725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7e6e725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7e6e725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7e6e725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c76533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c76533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7e6e725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7e6e725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7e6e725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7e6e725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ahoot.com/welcomebac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7333" y="799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El Post -boom      </a:t>
            </a:r>
            <a:endParaRPr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54900"/>
            <a:ext cx="85206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Por: Liz Aguilar, Angelica Gonzalez, Mariana Rua y Fabi Saavedra</a:t>
            </a:r>
            <a:r>
              <a:rPr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253000" y="280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Preguntas de compresión- Trivia</a:t>
            </a:r>
            <a:r>
              <a:rPr lang="en"/>
              <a:t> 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253000" y="800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Por favor saquen sus teléfonos/ computadoras 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550" y="2529150"/>
            <a:ext cx="4251027" cy="23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1632125" y="1553638"/>
            <a:ext cx="53784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https://kahoot.com/welcomeback/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02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Post-boom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94725" y="676800"/>
            <a:ext cx="7198500" cy="3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" b="1">
                <a:solidFill>
                  <a:srgbClr val="FFFF00"/>
                </a:solidFill>
              </a:rPr>
              <a:t>Fenómeno literario en América Latina</a:t>
            </a:r>
            <a:endParaRPr b="1"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" b="1">
                <a:solidFill>
                  <a:srgbClr val="FFFF00"/>
                </a:solidFill>
              </a:rPr>
              <a:t>Post Boom vs boom (no tienen las mismas características)</a:t>
            </a:r>
            <a:endParaRPr b="1"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" b="1">
                <a:solidFill>
                  <a:srgbClr val="FFFF00"/>
                </a:solidFill>
              </a:rPr>
              <a:t>Los 70, 80 siglo XX en América Latina y España</a:t>
            </a:r>
            <a:endParaRPr b="1"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" b="1">
                <a:solidFill>
                  <a:srgbClr val="FFFF00"/>
                </a:solidFill>
              </a:rPr>
              <a:t>Representa los contextos más realistas</a:t>
            </a:r>
            <a:endParaRPr b="1"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-"/>
            </a:pPr>
            <a:r>
              <a:rPr lang="en" b="1">
                <a:solidFill>
                  <a:srgbClr val="FFFF00"/>
                </a:solidFill>
              </a:rPr>
              <a:t>Pone un énfasis mayor a asuntos sociopolíticos</a:t>
            </a:r>
            <a:endParaRPr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39325" y="431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39325" y="1035600"/>
            <a:ext cx="8645100" cy="35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0"/>
            <a:ext cx="8894674" cy="50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39325" y="1630800"/>
            <a:ext cx="701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a) Los novísimos abandonan la preocupación por la creación de nuevos tipos de literatura(metaliteratura) como se podía apreciar en las obras de Julio Cortázar, Vargas Llosa,García Márquez y Carlos Fuentes, </a:t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b) Se prefiere un estilo más directo y fácil de leer. Una crisis de la verdad (realismo)</a:t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c) Preferencia a la narrativa histórica (</a:t>
            </a:r>
            <a:r>
              <a:rPr lang="en" b="1">
                <a:solidFill>
                  <a:srgbClr val="FF0000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hechos</a:t>
            </a: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reales)</a:t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d) Muchas obras tratan el tema del exilio, que fue común en los autores que </a:t>
            </a:r>
            <a:r>
              <a:rPr lang="en" b="1">
                <a:solidFill>
                  <a:srgbClr val="FF0000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cultivaron este</a:t>
            </a: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movimiento.</a:t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e) es una narrativa anacrónica </a:t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f) surge literatura femenina y cambio de tratamiento a la sexualidad</a:t>
            </a:r>
            <a:br>
              <a:rPr lang="en" sz="1800">
                <a:solidFill>
                  <a:srgbClr val="FF00FF"/>
                </a:solidFill>
              </a:rPr>
            </a:br>
            <a:r>
              <a:rPr lang="en" sz="1800" b="1">
                <a:solidFill>
                  <a:srgbClr val="980000"/>
                </a:solidFill>
              </a:rPr>
              <a:t>Temas: El exilio, justicia social, feminismo y otra forma de ver la sexualidad.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06550" y="159050"/>
            <a:ext cx="64179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Caracteristicas del post boom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3" y="0"/>
            <a:ext cx="9186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31150" y="331575"/>
            <a:ext cx="7846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</a:rPr>
              <a:t>Diferencia y similitudes del boom y post boom</a:t>
            </a:r>
            <a:endParaRPr sz="1800" b="1">
              <a:solidFill>
                <a:srgbClr val="FFFF00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43700" y="1152475"/>
            <a:ext cx="3000000" cy="3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</a:rPr>
              <a:t>Boom </a:t>
            </a:r>
            <a:r>
              <a:rPr lang="en" sz="2400" u="sng">
                <a:solidFill>
                  <a:schemeClr val="dk1"/>
                </a:solidFill>
              </a:rPr>
              <a:t> </a:t>
            </a:r>
            <a:endParaRPr sz="2400" u="sng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Times New Roman"/>
              <a:buChar char="●"/>
            </a:pPr>
            <a:r>
              <a:rPr lang="en" sz="1100" b="1">
                <a:solidFill>
                  <a:srgbClr val="0B5394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Circularidad, es decir, redactar el final con las mismas palabras que las del inicio.</a:t>
            </a:r>
            <a:endParaRPr sz="1100" b="1">
              <a:solidFill>
                <a:srgbClr val="0B5394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Times New Roman"/>
              <a:buChar char="●"/>
            </a:pPr>
            <a:r>
              <a:rPr lang="en" sz="1100" b="1">
                <a:solidFill>
                  <a:srgbClr val="0B5394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Crearon historias adaptadas a sus espacios urbanos</a:t>
            </a:r>
            <a:endParaRPr sz="1100" b="1">
              <a:solidFill>
                <a:srgbClr val="0B5394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Times New Roman"/>
              <a:buChar char="●"/>
            </a:pPr>
            <a:r>
              <a:rPr lang="en" sz="1100" b="1">
                <a:solidFill>
                  <a:srgbClr val="0B5394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Tiempo no-lineal, es decir, empezar por el final de la historia y después saltar sin que haya una continuación temporal</a:t>
            </a:r>
            <a:endParaRPr sz="1100" b="1">
              <a:solidFill>
                <a:srgbClr val="0B5394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Times New Roman"/>
              <a:buChar char="●"/>
            </a:pPr>
            <a:r>
              <a:rPr lang="en" sz="1100" b="1">
                <a:solidFill>
                  <a:srgbClr val="0B5394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Monólogo interior, es decir, los pensamientos del personaje se plasman en primera persona, tal como saldrían de su conciencia.</a:t>
            </a:r>
            <a:endParaRPr sz="1100" b="1">
              <a:solidFill>
                <a:srgbClr val="0B5394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Char char="●"/>
            </a:pPr>
            <a:r>
              <a:rPr lang="en" sz="1100" b="1">
                <a:solidFill>
                  <a:srgbClr val="0B5394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realismo mágico sirve para explicar los hechos económicos, políticos y </a:t>
            </a:r>
            <a:r>
              <a:rPr lang="en" sz="1100" b="1">
                <a:solidFill>
                  <a:srgbClr val="0B5394"/>
                </a:solidFill>
                <a:highlight>
                  <a:srgbClr val="FFF2CC"/>
                </a:highlight>
              </a:rPr>
              <a:t>sociales que surgieron en esa época. </a:t>
            </a:r>
            <a:endParaRPr sz="1100" b="1">
              <a:solidFill>
                <a:srgbClr val="0B5394"/>
              </a:solidFill>
              <a:highlight>
                <a:srgbClr val="FFF2CC"/>
              </a:highlight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919250" y="15732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</a:rPr>
              <a:t>Post boom </a:t>
            </a:r>
            <a:endParaRPr sz="2400" b="1" u="sng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 sz="1200" b="1">
                <a:solidFill>
                  <a:srgbClr val="6AA84F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 b="1">
                <a:solidFill>
                  <a:srgbClr val="1155CC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Actitud rebelde frente a los tabúes morales. </a:t>
            </a:r>
            <a:endParaRPr sz="1100" b="1">
              <a:solidFill>
                <a:srgbClr val="1155CC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Font typeface="Times New Roman"/>
              <a:buChar char="●"/>
            </a:pPr>
            <a:r>
              <a:rPr lang="en" sz="1100" b="1">
                <a:solidFill>
                  <a:srgbClr val="1155CC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desaparición de la temática rural </a:t>
            </a:r>
            <a:endParaRPr sz="1100" b="1">
              <a:solidFill>
                <a:srgbClr val="1155CC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Font typeface="Times New Roman"/>
              <a:buChar char="●"/>
            </a:pPr>
            <a:r>
              <a:rPr lang="en" sz="1100" b="1">
                <a:solidFill>
                  <a:srgbClr val="1155CC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 se sigue una estructura lineal y lógica en la narración</a:t>
            </a:r>
            <a:endParaRPr sz="1100" b="1">
              <a:solidFill>
                <a:srgbClr val="1155CC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100"/>
              <a:buFont typeface="Times New Roman"/>
              <a:buChar char="●"/>
            </a:pPr>
            <a:r>
              <a:rPr lang="en" sz="1100" b="1">
                <a:solidFill>
                  <a:srgbClr val="1155CC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Desaparece el clásico narrador omnisciente </a:t>
            </a:r>
            <a:endParaRPr sz="1100" b="1">
              <a:solidFill>
                <a:srgbClr val="1155CC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155CC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Abandono del realismo mágico, prioridad a los testimonios y relatos de tipo existencial.</a:t>
            </a:r>
            <a:endParaRPr sz="1100" b="1">
              <a:solidFill>
                <a:srgbClr val="1155CC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b="1">
                <a:solidFill>
                  <a:srgbClr val="1155CC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Los creadores mantienen un compromiso político con su realidad y en sus obras aparecen referencias musicales y televisivas alejadas de la tradición literaria anterior.</a:t>
            </a:r>
            <a:endParaRPr sz="1100" b="1">
              <a:solidFill>
                <a:srgbClr val="1155CC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366950" y="278225"/>
            <a:ext cx="516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 narrativa  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65700" y="850925"/>
            <a:ext cx="7168500" cy="3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Existen 2 tendencias antagónicas: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Mimética- las obras son más realistas  que predominan el “mundo”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 mimética- es una exacerbación de la experimentación de la narrativa y predomina la “escritura”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Estas dos tendencias constituyen dos polos ideales (lo miran como un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continuum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2836813" y="399200"/>
            <a:ext cx="2707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Luisa Valenzuela</a:t>
            </a:r>
            <a:r>
              <a:rPr lang="en"/>
              <a:t> 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25" y="897795"/>
            <a:ext cx="1587150" cy="20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243600" y="316150"/>
            <a:ext cx="19002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Elena Garro 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813" y="1027575"/>
            <a:ext cx="2621475" cy="16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6837" y="3234100"/>
            <a:ext cx="1809524" cy="16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707825" y="3749072"/>
            <a:ext cx="1900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Rosario Ferré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9089" y="2558450"/>
            <a:ext cx="2167061" cy="20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307825" y="897800"/>
            <a:ext cx="1809600" cy="1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Juan Rulfo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207225" y="0"/>
            <a:ext cx="69288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00"/>
                </a:solidFill>
              </a:rPr>
              <a:t>Autores que representan el Post Boom </a:t>
            </a:r>
            <a:r>
              <a:rPr lang="en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377700" y="593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1800" b="1">
                <a:solidFill>
                  <a:srgbClr val="FFD966"/>
                </a:solidFill>
              </a:rPr>
              <a:t>Isabel Allende </a:t>
            </a:r>
            <a:endParaRPr sz="1800" b="1">
              <a:solidFill>
                <a:srgbClr val="FFD96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1800" b="1">
                <a:solidFill>
                  <a:srgbClr val="FFD966"/>
                </a:solidFill>
              </a:rPr>
              <a:t>Rosario Castellanos </a:t>
            </a:r>
            <a:endParaRPr sz="1800" b="1">
              <a:solidFill>
                <a:srgbClr val="FFD96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1800" b="1">
                <a:solidFill>
                  <a:srgbClr val="FFD966"/>
                </a:solidFill>
              </a:rPr>
              <a:t>Laura Esquivel </a:t>
            </a:r>
            <a:endParaRPr sz="1800" b="1">
              <a:solidFill>
                <a:srgbClr val="FFD96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1800" b="1">
                <a:solidFill>
                  <a:srgbClr val="FFD966"/>
                </a:solidFill>
              </a:rPr>
              <a:t>José Donoso </a:t>
            </a:r>
            <a:endParaRPr sz="1800" b="1">
              <a:solidFill>
                <a:srgbClr val="FFD96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1800" b="1">
                <a:solidFill>
                  <a:srgbClr val="FFD966"/>
                </a:solidFill>
              </a:rPr>
              <a:t>Elena Poniatowska</a:t>
            </a:r>
            <a:endParaRPr sz="1800" b="1">
              <a:solidFill>
                <a:srgbClr val="FFD96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1800" b="1">
                <a:solidFill>
                  <a:srgbClr val="FFD966"/>
                </a:solidFill>
              </a:rPr>
              <a:t>Osvaldo Soriano </a:t>
            </a:r>
            <a:endParaRPr sz="1800" b="1">
              <a:solidFill>
                <a:srgbClr val="FFD966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1800" b="1">
                <a:solidFill>
                  <a:srgbClr val="FFD966"/>
                </a:solidFill>
              </a:rPr>
              <a:t>Entre otros … </a:t>
            </a:r>
            <a:endParaRPr sz="1800" b="1">
              <a:solidFill>
                <a:srgbClr val="FFD9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solidFill>
                <a:srgbClr val="FFD966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175" y="1017725"/>
            <a:ext cx="1430925" cy="178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378800" y="3158275"/>
            <a:ext cx="1325125" cy="18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5127" y="1083275"/>
            <a:ext cx="1385226" cy="18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7075" y="2940975"/>
            <a:ext cx="1430925" cy="19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0725" y="966726"/>
            <a:ext cx="1721575" cy="12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8925" y="3442125"/>
            <a:ext cx="2414461" cy="11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650" y="-3600"/>
            <a:ext cx="92456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251175" y="263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Articulo: Rasgos distintivos del “Post-boom”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											- Daniel Blaustein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b="1" u="sng">
                <a:solidFill>
                  <a:srgbClr val="C9DAF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b="1" u="sng">
                <a:solidFill>
                  <a:srgbClr val="C9DAF8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Diferencia</a:t>
            </a:r>
            <a:r>
              <a:rPr lang="en" b="1">
                <a:solidFill>
                  <a:srgbClr val="C9DAF8"/>
                </a:solidFill>
                <a:latin typeface="Comic Sans MS"/>
                <a:ea typeface="Comic Sans MS"/>
                <a:cs typeface="Comic Sans MS"/>
                <a:sym typeface="Comic Sans MS"/>
              </a:rPr>
              <a:t>-directo y simple de la realidad política y socio-cultural latinoamérica temática perseverar fomentar o recuperar las identidades latinoamericanas orden continental, nacional, regional o local. 179   </a:t>
            </a:r>
            <a:br>
              <a:rPr lang="en" b="1">
                <a:solidFill>
                  <a:srgbClr val="C9DAF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" b="1">
                <a:solidFill>
                  <a:srgbClr val="C9DAF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b="1">
                <a:solidFill>
                  <a:srgbClr val="C9DAF8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Post boom:</a:t>
            </a:r>
            <a:br>
              <a:rPr lang="en" b="1">
                <a:solidFill>
                  <a:srgbClr val="C9DAF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b="1">
                <a:solidFill>
                  <a:srgbClr val="C9DAF8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reacción de exacerbation y una reacción de oposición. 185</a:t>
            </a:r>
            <a:endParaRPr b="1">
              <a:solidFill>
                <a:srgbClr val="C9DAF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283050" y="110075"/>
            <a:ext cx="49818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5200C"/>
                </a:solidFill>
              </a:rPr>
              <a:t>Conclusión del grup</a:t>
            </a:r>
            <a:r>
              <a:rPr lang="en" b="1"/>
              <a:t>o </a:t>
            </a:r>
            <a:endParaRPr b="1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205975" y="782675"/>
            <a:ext cx="7263300" cy="1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El postboom es una tendencia que representa a muchos autores. 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Donde uno como lector se puede identificar. 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Los contenidos suelen estar más arraigados en el recuerdo cercano, en la vivencia compartible con el lector (178 y 180)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283050" y="45425"/>
            <a:ext cx="42630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On-screen Show (16:9)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Cinzel</vt:lpstr>
      <vt:lpstr>Times New Roman</vt:lpstr>
      <vt:lpstr>Comic Sans MS</vt:lpstr>
      <vt:lpstr>Playfair Display</vt:lpstr>
      <vt:lpstr>Arial</vt:lpstr>
      <vt:lpstr>Simple Light</vt:lpstr>
      <vt:lpstr>El Post -boom      </vt:lpstr>
      <vt:lpstr> Post-boom</vt:lpstr>
      <vt:lpstr>PowerPoint Presentation</vt:lpstr>
      <vt:lpstr>PowerPoint Presentation</vt:lpstr>
      <vt:lpstr>La narrativa   </vt:lpstr>
      <vt:lpstr>PowerPoint Presentation</vt:lpstr>
      <vt:lpstr>PowerPoint Presentation</vt:lpstr>
      <vt:lpstr>Articulo: Rasgos distintivos del “Post-boom”            - Daniel Blaustein</vt:lpstr>
      <vt:lpstr>Conclusión del grupo </vt:lpstr>
      <vt:lpstr>Preguntas de compresión- Trivia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Post -boom      </dc:title>
  <cp:lastModifiedBy>maria damian</cp:lastModifiedBy>
  <cp:revision>1</cp:revision>
  <dcterms:modified xsi:type="dcterms:W3CDTF">2019-04-13T04:58:36Z</dcterms:modified>
</cp:coreProperties>
</file>